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C2B2CCC-6AC3-4948-A458-4FA3D1426DE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0EEF087-8985-478F-A942-2FB99621A18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7%D0%B5%D1%80%D0%BA%D0%B8%D0%BD%D1%8B#cite_note-5" TargetMode="External"/><Relationship Id="rId2" Type="http://schemas.openxmlformats.org/officeDocument/2006/relationships/hyperlink" Target="https://ru.wikipedia.org/wiki/19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ru.wikipedia.org/wiki/1995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7%D0%B5%D1%80%D0%BA%D0%B8%D0%BD%D1%8B#cite_note-Cohen-6" TargetMode="External"/><Relationship Id="rId3" Type="http://schemas.openxmlformats.org/officeDocument/2006/relationships/hyperlink" Target="https://ru.wikipedia.org/wiki/%D0%95%D0%B4%D0%B8%D0%BD%D0%BE%D1%80%D0%BE%D0%B3" TargetMode="External"/><Relationship Id="rId7" Type="http://schemas.openxmlformats.org/officeDocument/2006/relationships/hyperlink" Target="https://ru.wikipedia.org/wiki/%D0%90%D0%B7%D0%B5%D1%80%D0%BA%D0%B8%D0%BD%D1%8B#cite_note-a-1" TargetMode="External"/><Relationship Id="rId12" Type="http://schemas.openxmlformats.org/officeDocument/2006/relationships/image" Target="../media/image11.jpg"/><Relationship Id="rId2" Type="http://schemas.openxmlformats.org/officeDocument/2006/relationships/hyperlink" Target="https://ru.wikipedia.org/wiki/1996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90_%D0%B3%D0%BE%D0%B4" TargetMode="External"/><Relationship Id="rId11" Type="http://schemas.openxmlformats.org/officeDocument/2006/relationships/image" Target="../media/image10.jpg"/><Relationship Id="rId5" Type="http://schemas.openxmlformats.org/officeDocument/2006/relationships/hyperlink" Target="https://ru.wikipedia.org/wiki/%D0%A1%D0%B0%D1%82%D0%B8%D1%80%D1%8B" TargetMode="External"/><Relationship Id="rId10" Type="http://schemas.openxmlformats.org/officeDocument/2006/relationships/hyperlink" Target="https://ru.wikipedia.org/wiki/%D0%90%D0%B7%D0%B5%D1%80%D0%BA%D0%B8%D0%BD%D1%8B#cite_note-b-7" TargetMode="External"/><Relationship Id="rId4" Type="http://schemas.openxmlformats.org/officeDocument/2006/relationships/hyperlink" Target="https://ru.wikipedia.org/wiki/%D0%A4%D0%B5%D1%8F" TargetMode="External"/><Relationship Id="rId9" Type="http://schemas.openxmlformats.org/officeDocument/2006/relationships/hyperlink" Target="https://ru.wikipedia.org/wiki/1990-%D0%B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ynanthropy" TargetMode="External"/><Relationship Id="rId13" Type="http://schemas.openxmlformats.org/officeDocument/2006/relationships/image" Target="../media/image18.jpeg"/><Relationship Id="rId3" Type="http://schemas.openxmlformats.org/officeDocument/2006/relationships/hyperlink" Target="https://ru.wikipedia.org/wiki/%D0%9F%D0%B0%D1%80%D0%B0%D0%BD%D0%BE%D0%B8%D0%B4%D0%BD%D0%B0%D1%8F_%D1%88%D0%B8%D0%B7%D0%BE%D1%84%D1%80%D0%B5%D0%BD%D0%B8%D1%8F" TargetMode="External"/><Relationship Id="rId7" Type="http://schemas.openxmlformats.org/officeDocument/2006/relationships/hyperlink" Target="https://ru.wikipedia.org/wiki/%D0%9F%D1%81%D0%B8%D1%85%D0%B8%D0%B0%D1%82%D1%80%D0%B8%D1%8F" TargetMode="External"/><Relationship Id="rId12" Type="http://schemas.openxmlformats.org/officeDocument/2006/relationships/hyperlink" Target="https://ru.wikipedia.org/wiki/%D0%90%D0%B7%D0%B5%D1%80%D0%BA%D0%B8%D0%BD%D1%8B#cite_note-11" TargetMode="External"/><Relationship Id="rId2" Type="http://schemas.openxmlformats.org/officeDocument/2006/relationships/hyperlink" Target="https://ru.wikipedia.org/wiki/%D0%9F%D1%81%D0%B8%D1%85%D0%B8%D1%87%D0%B5%D1%81%D0%BA%D0%BE%D0%B5_%D1%80%D0%B0%D1%81%D1%81%D1%82%D1%80%D0%BE%D0%B9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7%D0%B5%D1%80%D0%BA%D0%B8%D0%BD%D1%8B#cite_note-%D0%91%D0%BB%D0%B5%D0%B9%D1%85%D0%B5%D1%80%D0%A1%D0%BB%D0%BE%D0%B2%D0%B0%D1%80%D1%8C-9" TargetMode="External"/><Relationship Id="rId11" Type="http://schemas.openxmlformats.org/officeDocument/2006/relationships/hyperlink" Target="https://ru.wikipedia.org/wiki/%D0%90%D0%B7%D0%B5%D1%80%D0%BA%D0%B8%D0%BD%D1%8B#cite_note-10" TargetMode="External"/><Relationship Id="rId5" Type="http://schemas.openxmlformats.org/officeDocument/2006/relationships/hyperlink" Target="https://ru.wikipedia.org/w/index.php?title=%D0%90%D1%83%D1%82%D0%BE%D0%BC%D0%B5%D1%82%D0%B0%D0%BC%D0%BE%D1%80%D1%84%D0%BE%D0%B7%D0%B0&amp;action=edit&amp;redlink=1" TargetMode="External"/><Relationship Id="rId10" Type="http://schemas.openxmlformats.org/officeDocument/2006/relationships/hyperlink" Target="https://ru.wikipedia.org/wiki/%D0%9A%D0%BB%D0%B8%D0%BD%D0%B8%D1%87%D0%B5%D1%81%D0%BA%D0%B0%D1%8F_%D0%BB%D0%B8%D0%BA%D0%B0%D0%BD%D1%82%D1%80%D0%BE%D0%BF%D0%B8%D1%8F" TargetMode="External"/><Relationship Id="rId4" Type="http://schemas.openxmlformats.org/officeDocument/2006/relationships/hyperlink" Target="https://ru.wikipedia.org/wiki/%D0%9F%D1%81%D0%B8%D1%85%D0%BE%D0%B7" TargetMode="External"/><Relationship Id="rId9" Type="http://schemas.openxmlformats.org/officeDocument/2006/relationships/hyperlink" Target="https://ru.wikipedia.org/w/index.php?title=%D0%9A%D0%B8%D0%BD%D0%B0%D0%BD%D1%82%D1%80%D0%BE%D0%BF%D0%B8%D1%8F&amp;action=edit&amp;redlink=1" TargetMode="External"/><Relationship Id="rId1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057915" cy="4864881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7924800" cy="1143000"/>
          </a:xfrm>
        </p:spPr>
        <p:txBody>
          <a:bodyPr/>
          <a:lstStyle/>
          <a:p>
            <a:pPr algn="r"/>
            <a:r>
              <a:rPr lang="ru-RU" b="1" i="1" u="sng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Вакулина </a:t>
            </a:r>
            <a:r>
              <a:rPr lang="ru-RU" b="1" i="1" u="sng" dirty="0" err="1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нина</a:t>
            </a:r>
            <a:r>
              <a:rPr lang="ru-RU" b="1" i="1" u="sng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класс</a:t>
            </a:r>
            <a:endParaRPr lang="ru-RU" b="1" i="1" u="sng" dirty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5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" y="3573463"/>
            <a:ext cx="3127506" cy="2601912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4800" cy="3024336"/>
          </a:xfrm>
        </p:spPr>
        <p:txBody>
          <a:bodyPr/>
          <a:lstStyle/>
          <a:p>
            <a:r>
              <a:rPr lang="ru-RU" sz="2400" b="1" dirty="0"/>
              <a:t>Иные</a:t>
            </a:r>
            <a:r>
              <a:rPr lang="ru-RU" sz="2400" dirty="0"/>
              <a:t> (</a:t>
            </a:r>
            <a:r>
              <a:rPr lang="ru-RU" sz="2400" b="1" dirty="0"/>
              <a:t>или</a:t>
            </a:r>
            <a:r>
              <a:rPr lang="ru-RU" sz="2400" dirty="0"/>
              <a:t> «</a:t>
            </a:r>
            <a:r>
              <a:rPr lang="ru-RU" sz="2400" b="1" dirty="0" err="1"/>
              <a:t>азеркины</a:t>
            </a:r>
            <a:r>
              <a:rPr lang="ru-RU" sz="2400" dirty="0"/>
              <a:t>», русифицированное произношение английского слова </a:t>
            </a:r>
            <a:r>
              <a:rPr lang="ru-RU" sz="2400" b="1" dirty="0" err="1"/>
              <a:t>Otherkin</a:t>
            </a:r>
            <a:r>
              <a:rPr lang="ru-RU" sz="2400" dirty="0"/>
              <a:t>, букв. «</a:t>
            </a:r>
            <a:r>
              <a:rPr lang="ru-RU" sz="2400" b="1" dirty="0"/>
              <a:t>иной</a:t>
            </a:r>
            <a:r>
              <a:rPr lang="ru-RU" sz="2400" dirty="0"/>
              <a:t>, другой род, инородцы») — это </a:t>
            </a:r>
            <a:r>
              <a:rPr lang="ru-RU" sz="2400" b="1" dirty="0"/>
              <a:t>субкультура</a:t>
            </a:r>
            <a:r>
              <a:rPr lang="ru-RU" sz="2400" dirty="0"/>
              <a:t>, состоящая из людей, которые описывают себя как не-люди в каком-либо смысле; обычно подразумевается какое-нибудь мифологическое или легендарное существо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9" y="3501008"/>
            <a:ext cx="3720689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3816424"/>
          </a:xfrm>
        </p:spPr>
        <p:txBody>
          <a:bodyPr/>
          <a:lstStyle/>
          <a:p>
            <a:r>
              <a:rPr lang="ru-RU" sz="1800" dirty="0" smtClean="0"/>
              <a:t>История[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Самый старый </a:t>
            </a:r>
            <a:r>
              <a:rPr lang="ru-RU" sz="1800" dirty="0" err="1"/>
              <a:t>интернет-ресурс</a:t>
            </a:r>
            <a:r>
              <a:rPr lang="ru-RU" sz="1800" dirty="0"/>
              <a:t> для «</a:t>
            </a:r>
            <a:r>
              <a:rPr lang="ru-RU" sz="1800" dirty="0" err="1"/>
              <a:t>азеркинов</a:t>
            </a:r>
            <a:r>
              <a:rPr lang="ru-RU" sz="1800" dirty="0"/>
              <a:t>» — «</a:t>
            </a:r>
            <a:r>
              <a:rPr lang="ru-RU" sz="1800" dirty="0" err="1"/>
              <a:t>Digest</a:t>
            </a:r>
            <a:r>
              <a:rPr lang="ru-RU" sz="1800" dirty="0"/>
              <a:t> </a:t>
            </a:r>
            <a:r>
              <a:rPr lang="ru-RU" sz="1800" dirty="0" err="1"/>
              <a:t>Elvenkind</a:t>
            </a:r>
            <a:r>
              <a:rPr lang="ru-RU" sz="1800" dirty="0"/>
              <a:t>»; список рассылки, начатый в </a:t>
            </a:r>
            <a:r>
              <a:rPr lang="ru-RU" sz="1800" dirty="0">
                <a:hlinkClick r:id="rId2" tooltip="1990"/>
              </a:rPr>
              <a:t>1990</a:t>
            </a:r>
            <a:r>
              <a:rPr lang="ru-RU" sz="1800" dirty="0"/>
              <a:t>-м году студентом в университете Кентукки для «эльфов и заинтересованных наблюдателей». Также в начале </a:t>
            </a:r>
            <a:r>
              <a:rPr lang="ru-RU" sz="1800" dirty="0">
                <a:hlinkClick r:id="rId2" tooltip="1990"/>
              </a:rPr>
              <a:t>1990</a:t>
            </a:r>
            <a:r>
              <a:rPr lang="ru-RU" sz="1800" dirty="0"/>
              <a:t>-х телеконференции, такие как </a:t>
            </a:r>
            <a:r>
              <a:rPr lang="ru-RU" sz="1800" dirty="0" err="1" smtClean="0"/>
              <a:t>alt.horror.werewolves</a:t>
            </a:r>
            <a:r>
              <a:rPr lang="ru-RU" sz="1800" baseline="30000" dirty="0" smtClean="0">
                <a:hlinkClick r:id="rId3"/>
              </a:rPr>
              <a:t>]</a:t>
            </a:r>
            <a:r>
              <a:rPr lang="ru-RU" sz="1800" dirty="0"/>
              <a:t> и </a:t>
            </a:r>
            <a:r>
              <a:rPr lang="ru-RU" sz="1800" dirty="0" err="1"/>
              <a:t>alt.fan.dragons</a:t>
            </a:r>
            <a:r>
              <a:rPr lang="ru-RU" sz="1800" dirty="0"/>
              <a:t> на </a:t>
            </a:r>
            <a:r>
              <a:rPr lang="ru-RU" sz="1800" dirty="0" err="1"/>
              <a:t>Usenet</a:t>
            </a:r>
            <a:r>
              <a:rPr lang="ru-RU" sz="1800" dirty="0"/>
              <a:t>, которые были первоначально созданы для поклонников этих существ в контексте фантазии и литературы ужаса и фильмов, также развивали мировоззрения идентификации себя как мифологических </a:t>
            </a:r>
            <a:r>
              <a:rPr lang="ru-RU" sz="1800" dirty="0" smtClean="0"/>
              <a:t>существ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7"/>
            <a:ext cx="2880320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7"/>
            <a:ext cx="4355976" cy="24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24800" cy="5022304"/>
          </a:xfrm>
        </p:spPr>
        <p:txBody>
          <a:bodyPr>
            <a:normAutofit/>
          </a:bodyPr>
          <a:lstStyle/>
          <a:p>
            <a:r>
              <a:rPr lang="ru-RU" sz="2400" dirty="0"/>
              <a:t>6 февраля </a:t>
            </a:r>
            <a:r>
              <a:rPr lang="ru-RU" sz="2400" dirty="0">
                <a:hlinkClick r:id="rId2" tooltip="1995 год"/>
              </a:rPr>
              <a:t>1995 года</a:t>
            </a:r>
            <a:r>
              <a:rPr lang="ru-RU" sz="2400" dirty="0"/>
              <a:t> документ под названием «Манифест Нации Эльфов» был отправлен в </a:t>
            </a:r>
            <a:r>
              <a:rPr lang="ru-RU" sz="2400" dirty="0" err="1"/>
              <a:t>Usenet</a:t>
            </a:r>
            <a:r>
              <a:rPr lang="ru-RU" sz="2400" dirty="0"/>
              <a:t> в группы </a:t>
            </a:r>
            <a:r>
              <a:rPr lang="ru-RU" sz="2400" dirty="0" err="1"/>
              <a:t>alt.pagan</a:t>
            </a:r>
            <a:r>
              <a:rPr lang="ru-RU" sz="2400" dirty="0"/>
              <a:t> и </a:t>
            </a:r>
            <a:r>
              <a:rPr lang="ru-RU" sz="2400" dirty="0" err="1"/>
              <a:t>alt.magick</a:t>
            </a:r>
            <a:r>
              <a:rPr lang="ru-RU" sz="2400" dirty="0"/>
              <a:t>. Непосредственно на </a:t>
            </a:r>
            <a:r>
              <a:rPr lang="ru-RU" sz="2400" dirty="0" err="1"/>
              <a:t>Usenet</a:t>
            </a:r>
            <a:r>
              <a:rPr lang="ru-RU" sz="2400" dirty="0"/>
              <a:t> манифест был подвергнут резкой критике; полагали, что это или очень наивно, или попытка </a:t>
            </a:r>
            <a:r>
              <a:rPr lang="ru-RU" sz="2400" dirty="0" err="1"/>
              <a:t>троллить</a:t>
            </a:r>
            <a:r>
              <a:rPr lang="ru-RU" sz="2400" dirty="0"/>
              <a:t>. Однако многие связывались с автором, чтобы присоединиться к его списку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3895080" cy="2601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444544" cy="25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>
            <a:normAutofit/>
          </a:bodyPr>
          <a:lstStyle/>
          <a:p>
            <a:r>
              <a:rPr lang="ru-RU" sz="1800" dirty="0"/>
              <a:t>Сам термин «</a:t>
            </a:r>
            <a:r>
              <a:rPr lang="ru-RU" sz="1800" dirty="0" err="1"/>
              <a:t>otherkin</a:t>
            </a:r>
            <a:r>
              <a:rPr lang="ru-RU" sz="1800" dirty="0"/>
              <a:t>» появился в печати не раньше </a:t>
            </a:r>
            <a:r>
              <a:rPr lang="ru-RU" sz="1800" dirty="0">
                <a:hlinkClick r:id="rId2" tooltip="1996 год"/>
              </a:rPr>
              <a:t>1996 года</a:t>
            </a:r>
            <a:r>
              <a:rPr lang="ru-RU" sz="1800" dirty="0"/>
              <a:t>, хотя из контекста, в котором он использовался, видно, что термин уже был широко распространён в определённых кругах. Термин первоначально появился тогда, когда стало ясно, что образуется новое сообщество людей, идентифицирующих себя с отличными от эльфов мифологическими существами, такими как </a:t>
            </a:r>
            <a:r>
              <a:rPr lang="ru-RU" sz="1800" dirty="0">
                <a:hlinkClick r:id="rId3" tooltip="Единорог"/>
              </a:rPr>
              <a:t>единороги</a:t>
            </a:r>
            <a:r>
              <a:rPr lang="ru-RU" sz="1800" dirty="0"/>
              <a:t>, </a:t>
            </a:r>
            <a:r>
              <a:rPr lang="ru-RU" sz="1800" dirty="0">
                <a:hlinkClick r:id="rId4" tooltip="Фея"/>
              </a:rPr>
              <a:t>феи</a:t>
            </a:r>
            <a:r>
              <a:rPr lang="ru-RU" sz="1800" dirty="0"/>
              <a:t> и </a:t>
            </a:r>
            <a:r>
              <a:rPr lang="ru-RU" sz="1800" dirty="0">
                <a:hlinkClick r:id="rId5" tooltip="Сатиры"/>
              </a:rPr>
              <a:t>сатиры</a:t>
            </a:r>
            <a:r>
              <a:rPr lang="ru-RU" sz="1800" dirty="0"/>
              <a:t>. Самое раннее зарегистрированное использование термина </a:t>
            </a:r>
            <a:r>
              <a:rPr lang="ru-RU" sz="1800" i="1" dirty="0" err="1"/>
              <a:t>otherkin</a:t>
            </a:r>
            <a:r>
              <a:rPr lang="ru-RU" sz="1800" dirty="0"/>
              <a:t> отмечено в июле </a:t>
            </a:r>
            <a:r>
              <a:rPr lang="ru-RU" sz="1800" dirty="0">
                <a:hlinkClick r:id="rId6" tooltip="1990 год"/>
              </a:rPr>
              <a:t>1990 года</a:t>
            </a:r>
            <a:r>
              <a:rPr lang="ru-RU" sz="1800" dirty="0"/>
              <a:t> и варианта </a:t>
            </a:r>
            <a:r>
              <a:rPr lang="ru-RU" sz="1800" i="1" dirty="0" err="1"/>
              <a:t>otherkind</a:t>
            </a:r>
            <a:r>
              <a:rPr lang="ru-RU" sz="1800" dirty="0"/>
              <a:t> в апреле того же года</a:t>
            </a:r>
            <a:r>
              <a:rPr lang="ru-RU" sz="1800" baseline="30000" dirty="0">
                <a:hlinkClick r:id="rId7"/>
              </a:rPr>
              <a:t>[1]</a:t>
            </a:r>
            <a:r>
              <a:rPr lang="ru-RU" sz="1800" baseline="30000" dirty="0">
                <a:hlinkClick r:id="rId8"/>
              </a:rPr>
              <a:t>[6]</a:t>
            </a:r>
            <a:r>
              <a:rPr lang="ru-RU" sz="1800" dirty="0"/>
              <a:t>.</a:t>
            </a:r>
          </a:p>
          <a:p>
            <a:r>
              <a:rPr lang="ru-RU" sz="1800" dirty="0"/>
              <a:t>Современное сообщество «</a:t>
            </a:r>
            <a:r>
              <a:rPr lang="ru-RU" sz="1800" dirty="0" err="1"/>
              <a:t>азеркинов</a:t>
            </a:r>
            <a:r>
              <a:rPr lang="ru-RU" sz="1800" dirty="0"/>
              <a:t>» выросло из этих эльфийских сообществ в середине </a:t>
            </a:r>
            <a:r>
              <a:rPr lang="ru-RU" sz="1800" dirty="0">
                <a:hlinkClick r:id="rId9" tooltip="1990-е"/>
              </a:rPr>
              <a:t>1990-х</a:t>
            </a:r>
            <a:r>
              <a:rPr lang="ru-RU" sz="1800" baseline="30000" dirty="0">
                <a:hlinkClick r:id="rId10"/>
              </a:rPr>
              <a:t>[7]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139952" cy="2758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280831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8" y="764704"/>
            <a:ext cx="3048000" cy="1944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2981802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73864"/>
            <a:ext cx="3485050" cy="2308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92" y="3565953"/>
            <a:ext cx="2339752" cy="1598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53" y="1988840"/>
            <a:ext cx="2339752" cy="1880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25" y="4725144"/>
            <a:ext cx="2360180" cy="15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>
            <a:normAutofit/>
          </a:bodyPr>
          <a:lstStyle/>
          <a:p>
            <a:r>
              <a:rPr lang="ru-RU" sz="2000" dirty="0"/>
              <a:t>В </a:t>
            </a:r>
            <a:r>
              <a:rPr lang="ru-RU" sz="2000" dirty="0" smtClean="0"/>
              <a:t>психиатрии</a:t>
            </a:r>
            <a:endParaRPr lang="ru-RU" sz="2000" dirty="0"/>
          </a:p>
          <a:p>
            <a:r>
              <a:rPr lang="ru-RU" sz="2000" dirty="0"/>
              <a:t>При некоторых </a:t>
            </a:r>
            <a:r>
              <a:rPr lang="ru-RU" sz="2000" dirty="0">
                <a:hlinkClick r:id="rId2" tooltip="Психическое расстройство"/>
              </a:rPr>
              <a:t>психических расстройствах</a:t>
            </a:r>
            <a:r>
              <a:rPr lang="ru-RU" sz="2000" dirty="0"/>
              <a:t> человек также может считать себя </a:t>
            </a:r>
            <a:r>
              <a:rPr lang="ru-RU" sz="2000" dirty="0" err="1"/>
              <a:t>нелюдем</a:t>
            </a:r>
            <a:r>
              <a:rPr lang="ru-RU" sz="2000" dirty="0"/>
              <a:t> в каком-либо смысле. При </a:t>
            </a:r>
            <a:r>
              <a:rPr lang="ru-RU" sz="2000" dirty="0">
                <a:hlinkClick r:id="rId3" tooltip="Параноидная шизофрения"/>
              </a:rPr>
              <a:t>параноидной шизофрении</a:t>
            </a:r>
            <a:r>
              <a:rPr lang="ru-RU" sz="2000" dirty="0"/>
              <a:t> и бредовых </a:t>
            </a:r>
            <a:r>
              <a:rPr lang="ru-RU" sz="2000" dirty="0" err="1">
                <a:hlinkClick r:id="rId4" tooltip="Психоз"/>
              </a:rPr>
              <a:t>психозах</a:t>
            </a:r>
            <a:r>
              <a:rPr lang="ru-RU" sz="2000" dirty="0" err="1"/>
              <a:t>позднего</a:t>
            </a:r>
            <a:r>
              <a:rPr lang="ru-RU" sz="2000" dirty="0"/>
              <a:t> возраста встречается феномен </a:t>
            </a:r>
            <a:r>
              <a:rPr lang="ru-RU" sz="2000" dirty="0" err="1">
                <a:hlinkClick r:id="rId5" tooltip="Аутометаморфоза (страница отсутствует)"/>
              </a:rPr>
              <a:t>аутометаморфозы</a:t>
            </a:r>
            <a:r>
              <a:rPr lang="ru-RU" sz="2000" dirty="0"/>
              <a:t>, когда человек ощущает себя превращённым в какое-либо животное или даже неодушевлённый предмет</a:t>
            </a:r>
            <a:r>
              <a:rPr lang="ru-RU" sz="2000" baseline="30000" dirty="0">
                <a:hlinkClick r:id="rId6"/>
              </a:rPr>
              <a:t>[9]</a:t>
            </a:r>
            <a:r>
              <a:rPr lang="ru-RU" sz="2000" dirty="0"/>
              <a:t>. Ощущение и осознание человеком себя кошкой в </a:t>
            </a:r>
            <a:r>
              <a:rPr lang="ru-RU" sz="2000" dirty="0">
                <a:hlinkClick r:id="rId7" tooltip="Психиатрия"/>
              </a:rPr>
              <a:t>психиатрии</a:t>
            </a:r>
            <a:r>
              <a:rPr lang="ru-RU" sz="2000" dirty="0"/>
              <a:t> называется </a:t>
            </a:r>
            <a:r>
              <a:rPr lang="ru-RU" sz="2000" dirty="0" err="1"/>
              <a:t>галеантропией</a:t>
            </a:r>
            <a:r>
              <a:rPr lang="ru-RU" sz="2000" baseline="30000" dirty="0">
                <a:hlinkClick r:id="rId6"/>
              </a:rPr>
              <a:t>[9]</a:t>
            </a:r>
            <a:r>
              <a:rPr lang="ru-RU" sz="2000" dirty="0"/>
              <a:t>, собакой — </a:t>
            </a:r>
            <a:r>
              <a:rPr lang="ru-RU" sz="2000" dirty="0" err="1">
                <a:hlinkClick r:id="rId8" tooltip="en:Cynanthropy"/>
              </a:rPr>
              <a:t>кинантропией</a:t>
            </a:r>
            <a:r>
              <a:rPr lang="ru-RU" sz="2000" dirty="0"/>
              <a:t> (англ.)</a:t>
            </a:r>
            <a:r>
              <a:rPr lang="ru-RU" sz="2000" dirty="0">
                <a:hlinkClick r:id="rId9" tooltip="Кинантропия (страница отсутствует)"/>
              </a:rPr>
              <a:t>русск.</a:t>
            </a:r>
            <a:r>
              <a:rPr lang="ru-RU" sz="2000" baseline="30000" dirty="0">
                <a:hlinkClick r:id="rId6"/>
              </a:rPr>
              <a:t>[9]</a:t>
            </a:r>
            <a:r>
              <a:rPr lang="ru-RU" sz="2000" dirty="0"/>
              <a:t>, волком — </a:t>
            </a:r>
            <a:r>
              <a:rPr lang="ru-RU" sz="2000" dirty="0" err="1">
                <a:hlinkClick r:id="rId10" tooltip="Клиническая ликантропия"/>
              </a:rPr>
              <a:t>ликантропией</a:t>
            </a:r>
            <a:r>
              <a:rPr lang="ru-RU" sz="2000" dirty="0"/>
              <a:t>, змеёй — </a:t>
            </a:r>
            <a:r>
              <a:rPr lang="ru-RU" sz="2000" dirty="0" err="1"/>
              <a:t>офидиантропией</a:t>
            </a:r>
            <a:r>
              <a:rPr lang="ru-RU" sz="2000" baseline="30000" dirty="0">
                <a:hlinkClick r:id="rId11"/>
              </a:rPr>
              <a:t>[10]</a:t>
            </a:r>
            <a:r>
              <a:rPr lang="ru-RU" sz="2000" baseline="30000" dirty="0">
                <a:hlinkClick r:id="rId12"/>
              </a:rPr>
              <a:t>[11]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048000" cy="2164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3157"/>
            <a:ext cx="2915816" cy="19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867679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552394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94" y="3212976"/>
            <a:ext cx="3970080" cy="22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</TotalTime>
  <Words>26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Вакулина нина 11 класс</vt:lpstr>
      <vt:lpstr>Иные (или «азеркины», русифицированное произношение английского слова Otherkin, букв. «иной, другой род, инородцы») — это субкультура, состоящая из людей, которые описывают себя как не-люди в каком-либо смысле; обычно подразумевается какое-нибудь мифологическое или легендарное существо</vt:lpstr>
      <vt:lpstr>История[ Самый старый интернет-ресурс для «азеркинов» — «Digest Elvenkind»; список рассылки, начатый в 1990-м году студентом в университете Кентукки для «эльфов и заинтересованных наблюдателей». Также в начале 1990-х телеконференции, такие как alt.horror.werewolves] и alt.fan.dragons на Usenet, которые были первоначально созданы для поклонников этих существ в контексте фантазии и литературы ужаса и фильмов, также развивали мировоззрения идентификации себя как мифологических существ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Вакулина нина 11 класс</dc:title>
  <dc:creator>Windows User</dc:creator>
  <cp:lastModifiedBy>Windows User</cp:lastModifiedBy>
  <cp:revision>7</cp:revision>
  <dcterms:created xsi:type="dcterms:W3CDTF">2020-03-03T18:12:21Z</dcterms:created>
  <dcterms:modified xsi:type="dcterms:W3CDTF">2020-03-03T19:24:59Z</dcterms:modified>
</cp:coreProperties>
</file>